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75" r:id="rId8"/>
    <p:sldId id="278" r:id="rId9"/>
    <p:sldId id="279" r:id="rId10"/>
    <p:sldId id="280" r:id="rId11"/>
    <p:sldId id="281" r:id="rId12"/>
    <p:sldId id="282" r:id="rId13"/>
    <p:sldId id="283" r:id="rId14"/>
    <p:sldId id="284" r:id="rId15"/>
    <p:sldId id="285" r:id="rId16"/>
    <p:sldId id="26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2" autoAdjust="0"/>
    <p:restoredTop sz="94660"/>
  </p:normalViewPr>
  <p:slideViewPr>
    <p:cSldViewPr>
      <p:cViewPr varScale="1">
        <p:scale>
          <a:sx n="62" d="100"/>
          <a:sy n="62" d="100"/>
        </p:scale>
        <p:origin x="1416" y="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3/11/2024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3/11/2024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3/11/2024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3/11/2024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ddaY0rHqMxM" TargetMode="External"/><Relationship Id="rId2" Type="http://schemas.openxmlformats.org/officeDocument/2006/relationships/hyperlink" Target="https://getbootstrap.com/" TargetMode="External"/><Relationship Id="rId1" Type="http://schemas.openxmlformats.org/officeDocument/2006/relationships/slideLayout" Target="../slideLayouts/slideLayout3.xml"/><Relationship Id="rId6" Type="http://schemas.openxmlformats.org/officeDocument/2006/relationships/hyperlink" Target="https://michalsnik.github.io/aos/" TargetMode="External"/><Relationship Id="rId5" Type="http://schemas.openxmlformats.org/officeDocument/2006/relationships/hyperlink" Target="https://fonts.google.com/" TargetMode="External"/><Relationship Id="rId4" Type="http://schemas.openxmlformats.org/officeDocument/2006/relationships/hyperlink" Target="https://fontawesome.com/ic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9632" y="1196752"/>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6" name="TextBox 5">
            <a:extLst>
              <a:ext uri="{FF2B5EF4-FFF2-40B4-BE49-F238E27FC236}">
                <a16:creationId xmlns:a16="http://schemas.microsoft.com/office/drawing/2014/main" id="{39596CC0-0544-9FD2-7AFD-B23ECB7AE8F4}"/>
              </a:ext>
            </a:extLst>
          </p:cNvPr>
          <p:cNvSpPr txBox="1"/>
          <p:nvPr/>
        </p:nvSpPr>
        <p:spPr>
          <a:xfrm>
            <a:off x="2104887" y="2636912"/>
            <a:ext cx="5112568" cy="1908215"/>
          </a:xfrm>
          <a:prstGeom prst="rect">
            <a:avLst/>
          </a:prstGeom>
          <a:solidFill>
            <a:schemeClr val="accent6">
              <a:lumMod val="60000"/>
              <a:lumOff val="40000"/>
            </a:schemeClr>
          </a:solidFill>
        </p:spPr>
        <p:txBody>
          <a:bodyPr wrap="square" rtlCol="0">
            <a:spAutoFit/>
          </a:bodyPr>
          <a:lstStyle/>
          <a:p>
            <a:r>
              <a:rPr lang="en-US" sz="2000" dirty="0"/>
              <a:t>Team Details:  </a:t>
            </a:r>
          </a:p>
          <a:p>
            <a:pPr lvl="1"/>
            <a:r>
              <a:rPr lang="en-US" sz="2000" dirty="0"/>
              <a:t>Jiya:2210990463</a:t>
            </a:r>
          </a:p>
          <a:p>
            <a:pPr lvl="1"/>
            <a:r>
              <a:rPr lang="en-US" sz="2000" dirty="0"/>
              <a:t>Kartik Bhardwaj:2210990487</a:t>
            </a:r>
          </a:p>
          <a:p>
            <a:pPr lvl="1"/>
            <a:r>
              <a:rPr lang="en-US" sz="2000" dirty="0"/>
              <a:t>Kartik Grover:2210990488</a:t>
            </a:r>
            <a:endParaRPr lang="en-US" dirty="0"/>
          </a:p>
          <a:p>
            <a:r>
              <a:rPr lang="en-US" sz="2000" dirty="0">
                <a:latin typeface="Times New Roman" pitchFamily="18" charset="0"/>
                <a:cs typeface="Times New Roman" pitchFamily="18" charset="0"/>
              </a:rPr>
              <a:t>Faculty Coordinator: Baljit Kaur</a:t>
            </a:r>
            <a:endParaRPr lang="en-US" dirty="0">
              <a:solidFill>
                <a:schemeClr val="bg1"/>
              </a:solidFill>
            </a:endParaRPr>
          </a:p>
          <a:p>
            <a:endParaRPr lang="en-US" dirty="0">
              <a:solidFill>
                <a:schemeClr val="bg1"/>
              </a:solidFill>
            </a:endParaRPr>
          </a:p>
        </p:txBody>
      </p:sp>
      <p:sp>
        <p:nvSpPr>
          <p:cNvPr id="9" name="TextBox 8"/>
          <p:cNvSpPr txBox="1"/>
          <p:nvPr/>
        </p:nvSpPr>
        <p:spPr>
          <a:xfrm>
            <a:off x="1098452" y="5635082"/>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03EB57-0BDE-977D-C900-CA5619EC214E}"/>
              </a:ext>
            </a:extLst>
          </p:cNvPr>
          <p:cNvPicPr>
            <a:picLocks noChangeAspect="1"/>
          </p:cNvPicPr>
          <p:nvPr/>
        </p:nvPicPr>
        <p:blipFill rotWithShape="1">
          <a:blip r:embed="rId2"/>
          <a:srcRect l="1563" t="14074" r="1250" b="7259"/>
          <a:stretch/>
        </p:blipFill>
        <p:spPr>
          <a:xfrm>
            <a:off x="0" y="1124744"/>
            <a:ext cx="9144000" cy="5472608"/>
          </a:xfrm>
          <a:prstGeom prst="rect">
            <a:avLst/>
          </a:prstGeom>
        </p:spPr>
      </p:pic>
    </p:spTree>
    <p:extLst>
      <p:ext uri="{BB962C8B-B14F-4D97-AF65-F5344CB8AC3E}">
        <p14:creationId xmlns:p14="http://schemas.microsoft.com/office/powerpoint/2010/main" val="2966085043"/>
      </p:ext>
    </p:extLst>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D7304A-A3C4-0ED4-A85C-2CD585508BFB}"/>
              </a:ext>
            </a:extLst>
          </p:cNvPr>
          <p:cNvPicPr>
            <a:picLocks noChangeAspect="1"/>
          </p:cNvPicPr>
          <p:nvPr/>
        </p:nvPicPr>
        <p:blipFill rotWithShape="1">
          <a:blip r:embed="rId2"/>
          <a:srcRect l="1917" t="13927" r="2500" b="10666"/>
          <a:stretch/>
        </p:blipFill>
        <p:spPr>
          <a:xfrm>
            <a:off x="4900" y="1124744"/>
            <a:ext cx="9174023" cy="5040560"/>
          </a:xfrm>
          <a:prstGeom prst="rect">
            <a:avLst/>
          </a:prstGeom>
        </p:spPr>
      </p:pic>
    </p:spTree>
    <p:extLst>
      <p:ext uri="{BB962C8B-B14F-4D97-AF65-F5344CB8AC3E}">
        <p14:creationId xmlns:p14="http://schemas.microsoft.com/office/powerpoint/2010/main" val="3957039147"/>
      </p:ext>
    </p:extLst>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AA787-E7E0-8273-B700-368EC47A7FB7}"/>
              </a:ext>
            </a:extLst>
          </p:cNvPr>
          <p:cNvPicPr>
            <a:picLocks noChangeAspect="1"/>
          </p:cNvPicPr>
          <p:nvPr/>
        </p:nvPicPr>
        <p:blipFill rotWithShape="1">
          <a:blip r:embed="rId2"/>
          <a:srcRect l="2250" t="14667" r="2667" b="8000"/>
          <a:stretch/>
        </p:blipFill>
        <p:spPr>
          <a:xfrm>
            <a:off x="-7314" y="1268760"/>
            <a:ext cx="9151313" cy="4680520"/>
          </a:xfrm>
          <a:prstGeom prst="rect">
            <a:avLst/>
          </a:prstGeom>
        </p:spPr>
      </p:pic>
    </p:spTree>
    <p:extLst>
      <p:ext uri="{BB962C8B-B14F-4D97-AF65-F5344CB8AC3E}">
        <p14:creationId xmlns:p14="http://schemas.microsoft.com/office/powerpoint/2010/main" val="2108536037"/>
      </p:ext>
    </p:extLst>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3F7759-D154-5C61-0D63-F10AB7D90318}"/>
              </a:ext>
            </a:extLst>
          </p:cNvPr>
          <p:cNvPicPr>
            <a:picLocks noChangeAspect="1"/>
          </p:cNvPicPr>
          <p:nvPr/>
        </p:nvPicPr>
        <p:blipFill rotWithShape="1">
          <a:blip r:embed="rId2"/>
          <a:srcRect l="1666" t="13333" r="2916" b="7852"/>
          <a:stretch/>
        </p:blipFill>
        <p:spPr>
          <a:xfrm>
            <a:off x="6586" y="1196752"/>
            <a:ext cx="9137413" cy="5040560"/>
          </a:xfrm>
          <a:prstGeom prst="rect">
            <a:avLst/>
          </a:prstGeom>
        </p:spPr>
      </p:pic>
    </p:spTree>
    <p:extLst>
      <p:ext uri="{BB962C8B-B14F-4D97-AF65-F5344CB8AC3E}">
        <p14:creationId xmlns:p14="http://schemas.microsoft.com/office/powerpoint/2010/main" val="102297906"/>
      </p:ext>
    </p:extLst>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476D52-FD2C-94AD-3A1E-1F32E1AA05D0}"/>
              </a:ext>
            </a:extLst>
          </p:cNvPr>
          <p:cNvPicPr>
            <a:picLocks noChangeAspect="1"/>
          </p:cNvPicPr>
          <p:nvPr/>
        </p:nvPicPr>
        <p:blipFill rotWithShape="1">
          <a:blip r:embed="rId2"/>
          <a:srcRect l="1100" t="13481" r="1001" b="9037"/>
          <a:stretch/>
        </p:blipFill>
        <p:spPr>
          <a:xfrm>
            <a:off x="-19346" y="1196752"/>
            <a:ext cx="9163345" cy="4896544"/>
          </a:xfrm>
          <a:prstGeom prst="rect">
            <a:avLst/>
          </a:prstGeom>
        </p:spPr>
      </p:pic>
    </p:spTree>
    <p:extLst>
      <p:ext uri="{BB962C8B-B14F-4D97-AF65-F5344CB8AC3E}">
        <p14:creationId xmlns:p14="http://schemas.microsoft.com/office/powerpoint/2010/main" val="1985533772"/>
      </p:ext>
    </p:extLst>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F48C6-79F0-F08D-70D2-CC4484DCB7C3}"/>
              </a:ext>
            </a:extLst>
          </p:cNvPr>
          <p:cNvPicPr>
            <a:picLocks noChangeAspect="1"/>
          </p:cNvPicPr>
          <p:nvPr/>
        </p:nvPicPr>
        <p:blipFill rotWithShape="1">
          <a:blip r:embed="rId2"/>
          <a:srcRect l="592" t="12912" r="55473" b="10877"/>
          <a:stretch/>
        </p:blipFill>
        <p:spPr>
          <a:xfrm>
            <a:off x="1" y="1124744"/>
            <a:ext cx="5364088" cy="4824536"/>
          </a:xfrm>
          <a:prstGeom prst="rect">
            <a:avLst/>
          </a:prstGeom>
        </p:spPr>
      </p:pic>
      <p:pic>
        <p:nvPicPr>
          <p:cNvPr id="3" name="Picture 2">
            <a:extLst>
              <a:ext uri="{FF2B5EF4-FFF2-40B4-BE49-F238E27FC236}">
                <a16:creationId xmlns:a16="http://schemas.microsoft.com/office/drawing/2014/main" id="{4B6DFB9A-AEE0-42A6-02E0-60EBA4A153E9}"/>
              </a:ext>
            </a:extLst>
          </p:cNvPr>
          <p:cNvPicPr>
            <a:picLocks noChangeAspect="1"/>
          </p:cNvPicPr>
          <p:nvPr/>
        </p:nvPicPr>
        <p:blipFill rotWithShape="1">
          <a:blip r:embed="rId3">
            <a:extLst>
              <a:ext uri="{28A0092B-C50C-407E-A947-70E740481C1C}">
                <a14:useLocalDpi xmlns:a14="http://schemas.microsoft.com/office/drawing/2010/main" val="0"/>
              </a:ext>
            </a:extLst>
          </a:blip>
          <a:srcRect t="5193" b="46807"/>
          <a:stretch/>
        </p:blipFill>
        <p:spPr>
          <a:xfrm>
            <a:off x="4139952" y="1124744"/>
            <a:ext cx="5004048" cy="4824536"/>
          </a:xfrm>
          <a:prstGeom prst="rect">
            <a:avLst/>
          </a:prstGeom>
        </p:spPr>
      </p:pic>
    </p:spTree>
    <p:extLst>
      <p:ext uri="{BB962C8B-B14F-4D97-AF65-F5344CB8AC3E}">
        <p14:creationId xmlns:p14="http://schemas.microsoft.com/office/powerpoint/2010/main" val="2795192274"/>
      </p:ext>
    </p:extLst>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xit" presetSubtype="0" fill="hold" nodeType="clickEffect">
                                  <p:stCondLst>
                                    <p:cond delay="0"/>
                                  </p:stCondLst>
                                  <p:childTnLst>
                                    <p:animEffect transition="out" filter="fade">
                                      <p:cBhvr>
                                        <p:cTn id="13" dur="1000"/>
                                        <p:tgtEl>
                                          <p:spTgt spid="2"/>
                                        </p:tgtEl>
                                      </p:cBhvr>
                                    </p:animEffect>
                                    <p:anim calcmode="lin" valueType="num">
                                      <p:cBhvr>
                                        <p:cTn id="14" dur="1000"/>
                                        <p:tgtEl>
                                          <p:spTgt spid="2"/>
                                        </p:tgtEl>
                                        <p:attrNameLst>
                                          <p:attrName>ppt_x</p:attrName>
                                        </p:attrNameLst>
                                      </p:cBhvr>
                                      <p:tavLst>
                                        <p:tav tm="0">
                                          <p:val>
                                            <p:strVal val="ppt_x"/>
                                          </p:val>
                                        </p:tav>
                                        <p:tav tm="100000">
                                          <p:val>
                                            <p:strVal val="ppt_x"/>
                                          </p:val>
                                        </p:tav>
                                      </p:tavLst>
                                    </p:anim>
                                    <p:anim calcmode="lin" valueType="num">
                                      <p:cBhvr>
                                        <p:cTn id="15" dur="1000"/>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1000"/>
                                        <p:tgtEl>
                                          <p:spTgt spid="3"/>
                                        </p:tgtEl>
                                      </p:cBhvr>
                                    </p:animEffect>
                                    <p:anim calcmode="lin" valueType="num">
                                      <p:cBhvr>
                                        <p:cTn id="28" dur="1000"/>
                                        <p:tgtEl>
                                          <p:spTgt spid="3"/>
                                        </p:tgtEl>
                                        <p:attrNameLst>
                                          <p:attrName>ppt_x</p:attrName>
                                        </p:attrNameLst>
                                      </p:cBhvr>
                                      <p:tavLst>
                                        <p:tav tm="0">
                                          <p:val>
                                            <p:strVal val="ppt_x"/>
                                          </p:val>
                                        </p:tav>
                                        <p:tav tm="100000">
                                          <p:val>
                                            <p:strVal val="ppt_x"/>
                                          </p:val>
                                        </p:tav>
                                      </p:tavLst>
                                    </p:anim>
                                    <p:anim calcmode="lin" valueType="num">
                                      <p:cBhvr>
                                        <p:cTn id="29" dur="1000"/>
                                        <p:tgtEl>
                                          <p:spTgt spid="3"/>
                                        </p:tgtEl>
                                        <p:attrNameLst>
                                          <p:attrName>ppt_y</p:attrName>
                                        </p:attrNameLst>
                                      </p:cBhvr>
                                      <p:tavLst>
                                        <p:tav tm="0">
                                          <p:val>
                                            <p:strVal val="ppt_y"/>
                                          </p:val>
                                        </p:tav>
                                        <p:tav tm="100000">
                                          <p:val>
                                            <p:strVal val="ppt_y-.1"/>
                                          </p:val>
                                        </p:tav>
                                      </p:tavLst>
                                    </p:anim>
                                    <p:set>
                                      <p:cBhvr>
                                        <p:cTn id="3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3970318"/>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4" name="TextBox 3">
            <a:extLst>
              <a:ext uri="{FF2B5EF4-FFF2-40B4-BE49-F238E27FC236}">
                <a16:creationId xmlns:a16="http://schemas.microsoft.com/office/drawing/2014/main" id="{6D6BE95E-4B33-19E2-DD4B-814F9F3A325B}"/>
              </a:ext>
            </a:extLst>
          </p:cNvPr>
          <p:cNvSpPr txBox="1"/>
          <p:nvPr/>
        </p:nvSpPr>
        <p:spPr>
          <a:xfrm>
            <a:off x="683568" y="1204993"/>
            <a:ext cx="7704856" cy="5494453"/>
          </a:xfrm>
          <a:prstGeom prst="rect">
            <a:avLst/>
          </a:prstGeom>
          <a:noFill/>
        </p:spPr>
        <p:txBody>
          <a:bodyPr wrap="square" rtlCol="0">
            <a:spAutoFit/>
          </a:bodyPr>
          <a:lstStyle/>
          <a:p>
            <a:pPr algn="just"/>
            <a:r>
              <a:rPr lang="en-IN" sz="2800" dirty="0">
                <a:ea typeface="Cambria" panose="02040503050406030204" pitchFamily="18" charset="0"/>
              </a:rPr>
              <a:t>PumpWiki : Guide For Your Fitness and Wellness</a:t>
            </a:r>
          </a:p>
          <a:p>
            <a:pPr algn="just"/>
            <a:endParaRPr lang="en-IN" sz="2800" dirty="0">
              <a:ea typeface="Cambria" panose="02040503050406030204" pitchFamily="18" charset="0"/>
            </a:endParaRPr>
          </a:p>
          <a:p>
            <a:pPr algn="just"/>
            <a:r>
              <a:rPr lang="en-US" sz="2800" i="0" dirty="0">
                <a:effectLst/>
                <a:ea typeface="Cambria" panose="02040503050406030204" pitchFamily="18" charset="0"/>
              </a:rPr>
              <a:t>Welcome to PumpWiki, where your journey to a healthier, fitter lifestyle begins. In a world where health and wellness are paramount, we understand the challenges individuals face in achieving their fitness goals. That's why we've created PumpWiki. We believe that fitness is not just about physical appearance; it's about feeling strong, confident, and energized from the inside out. </a:t>
            </a:r>
            <a:r>
              <a:rPr lang="en-US" sz="2800" dirty="0">
                <a:ea typeface="Cambria" panose="02040503050406030204" pitchFamily="18" charset="0"/>
              </a:rPr>
              <a:t>O</a:t>
            </a:r>
            <a:r>
              <a:rPr lang="en-US" sz="2800" i="0" dirty="0">
                <a:effectLst/>
                <a:ea typeface="Cambria" panose="02040503050406030204" pitchFamily="18" charset="0"/>
              </a:rPr>
              <a:t>ur mission is to inspire and guide you every step of the way.</a:t>
            </a:r>
            <a:endParaRPr lang="en-IN" sz="2800" dirty="0">
              <a:ea typeface="Cambria" panose="02040503050406030204" pitchFamily="18" charset="0"/>
            </a:endParaRPr>
          </a:p>
          <a:p>
            <a:pPr>
              <a:lnSpc>
                <a:spcPct val="150000"/>
              </a:lnSpc>
            </a:pPr>
            <a:endParaRPr lang="en-IN" sz="3200" dirty="0"/>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503548" y="1196752"/>
            <a:ext cx="8136904" cy="5013873"/>
          </a:xfrm>
          <a:prstGeom prst="rect">
            <a:avLst/>
          </a:prstGeom>
        </p:spPr>
        <p:txBody>
          <a:bodyPr wrap="square">
            <a:spAutoFit/>
          </a:bodyPr>
          <a:lstStyle/>
          <a:p>
            <a:pPr algn="just">
              <a:lnSpc>
                <a:spcPct val="150000"/>
              </a:lnSpc>
            </a:pPr>
            <a:r>
              <a:rPr lang="en-IN" sz="2700" dirty="0">
                <a:ea typeface="Cambria" panose="02040503050406030204" pitchFamily="18" charset="0"/>
              </a:rPr>
              <a:t>Making up our mind to be fit is easy but maintaining that consistency can be a challenge. As A person entering into his/her fitness journey can raise a lot of questions on how to start, what to do. PumpWiki provides you a platform where you get personalised support to meet your goals. Beginners do not need to worry about what to do as we provide them with a pre prepared playlist of workouts which demonstrates each and every workout</a:t>
            </a:r>
            <a:endParaRPr lang="en-US" sz="2700" dirty="0">
              <a:cs typeface="Times New Roman" pitchFamily="18" charset="0"/>
            </a:endParaRPr>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323528" y="980728"/>
            <a:ext cx="8136904" cy="6344044"/>
          </a:xfrm>
          <a:prstGeom prst="rect">
            <a:avLst/>
          </a:prstGeom>
        </p:spPr>
        <p:txBody>
          <a:bodyPr wrap="square">
            <a:spAutoFit/>
          </a:bodyPr>
          <a:lstStyle/>
          <a:p>
            <a:pPr marL="457200" indent="-457200" algn="just">
              <a:buFont typeface="Wingdings" panose="05000000000000000000" pitchFamily="2" charset="2"/>
              <a:buChar char="Ø"/>
            </a:pPr>
            <a:r>
              <a:rPr lang="en-IN" sz="2600" dirty="0">
                <a:latin typeface="+mj-lt"/>
                <a:ea typeface="Cambria" panose="02040503050406030204" pitchFamily="18" charset="0"/>
              </a:rPr>
              <a:t>HTML:</a:t>
            </a:r>
            <a:r>
              <a:rPr lang="en-US" sz="2600" i="0" dirty="0">
                <a:effectLst/>
                <a:latin typeface="+mj-lt"/>
                <a:ea typeface="Cambria" panose="02040503050406030204" pitchFamily="18" charset="0"/>
              </a:rPr>
              <a:t>The HTML structure includes a basic layout with a header, navigation bar, and main content area. You can customize and expand upon this structure to create your fitness website</a:t>
            </a:r>
          </a:p>
          <a:p>
            <a:pPr marL="457200" indent="-457200" algn="just">
              <a:buFont typeface="Wingdings" panose="05000000000000000000" pitchFamily="2" charset="2"/>
              <a:buChar char="Ø"/>
            </a:pPr>
            <a:endParaRPr lang="en-IN" sz="2600" dirty="0">
              <a:latin typeface="+mj-lt"/>
            </a:endParaRPr>
          </a:p>
          <a:p>
            <a:pPr marL="457200" indent="-457200" algn="just">
              <a:buFont typeface="Wingdings" panose="05000000000000000000" pitchFamily="2" charset="2"/>
              <a:buChar char="Ø"/>
            </a:pPr>
            <a:r>
              <a:rPr lang="en-IN" sz="2600" dirty="0">
                <a:latin typeface="+mj-lt"/>
                <a:ea typeface="Cambria" panose="02040503050406030204" pitchFamily="18" charset="0"/>
              </a:rPr>
              <a:t>CSS:</a:t>
            </a:r>
            <a:r>
              <a:rPr lang="en-US" sz="2600" dirty="0">
                <a:latin typeface="+mj-lt"/>
                <a:ea typeface="Cambria" panose="02040503050406030204" pitchFamily="18" charset="0"/>
              </a:rPr>
              <a:t>T</a:t>
            </a:r>
            <a:r>
              <a:rPr lang="en-US" sz="2600" i="0" dirty="0">
                <a:effectLst/>
                <a:latin typeface="+mj-lt"/>
                <a:ea typeface="Cambria" panose="02040503050406030204" pitchFamily="18" charset="0"/>
              </a:rPr>
              <a:t>argeting the HTML elements and applying styles to them using selectors. To control the layout, design, colors, fonts, and other visual aspects of a webpage.</a:t>
            </a:r>
          </a:p>
          <a:p>
            <a:pPr marL="457200" indent="-457200" algn="just">
              <a:buFont typeface="Wingdings" panose="05000000000000000000" pitchFamily="2" charset="2"/>
              <a:buChar char="Ø"/>
            </a:pPr>
            <a:endParaRPr lang="en-IN" sz="2600" dirty="0">
              <a:latin typeface="+mj-lt"/>
              <a:ea typeface="Cambria" panose="02040503050406030204" pitchFamily="18" charset="0"/>
            </a:endParaRPr>
          </a:p>
          <a:p>
            <a:pPr marL="457200" indent="-457200" algn="just">
              <a:buFont typeface="Wingdings" panose="05000000000000000000" pitchFamily="2" charset="2"/>
              <a:buChar char="Ø"/>
            </a:pPr>
            <a:r>
              <a:rPr lang="en-IN" sz="2600" dirty="0">
                <a:latin typeface="+mj-lt"/>
                <a:ea typeface="Cambria" panose="02040503050406030204" pitchFamily="18" charset="0"/>
              </a:rPr>
              <a:t>JAVASCRIPT:T</a:t>
            </a:r>
            <a:r>
              <a:rPr lang="en-US" sz="2600" i="0" dirty="0">
                <a:effectLst/>
                <a:latin typeface="+mj-lt"/>
                <a:ea typeface="Cambria" panose="02040503050406030204" pitchFamily="18" charset="0"/>
              </a:rPr>
              <a:t>o create dynamic and interactive content on websites. Allows developers to add interactivity, functionality, and behavior to web pages. It can manipulate the HTML and CSS of a webpage in real-time.</a:t>
            </a:r>
            <a:endParaRPr lang="en-IN" sz="2600" dirty="0">
              <a:latin typeface="+mj-lt"/>
              <a:ea typeface="Cambria" panose="02040503050406030204" pitchFamily="18" charset="0"/>
            </a:endParaRPr>
          </a:p>
          <a:p>
            <a:pPr>
              <a:lnSpc>
                <a:spcPct val="150000"/>
              </a:lnSpc>
            </a:pPr>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395536" y="1340768"/>
            <a:ext cx="8136904" cy="4401205"/>
          </a:xfrm>
          <a:prstGeom prst="rect">
            <a:avLst/>
          </a:prstGeom>
        </p:spPr>
        <p:txBody>
          <a:bodyPr wrap="square">
            <a:spAutoFit/>
          </a:bodyPr>
          <a:lstStyle/>
          <a:p>
            <a:pPr marL="285750" indent="-285750" algn="just">
              <a:buFont typeface="Wingdings" panose="05000000000000000000" pitchFamily="2" charset="2"/>
              <a:buChar char="Ø"/>
            </a:pPr>
            <a:r>
              <a:rPr lang="en-IN" sz="2800" dirty="0">
                <a:ea typeface="Cambria" panose="02040503050406030204" pitchFamily="18" charset="0"/>
              </a:rPr>
              <a:t>This Website provides you a complete playlist of workout with visual demonstration of how to perform.</a:t>
            </a:r>
          </a:p>
          <a:p>
            <a:pPr marL="285750" indent="-285750" algn="just">
              <a:buFont typeface="Wingdings" panose="05000000000000000000" pitchFamily="2" charset="2"/>
              <a:buChar char="Ø"/>
            </a:pPr>
            <a:r>
              <a:rPr lang="en-IN" sz="2800" dirty="0">
                <a:ea typeface="Cambria" panose="02040503050406030204" pitchFamily="18" charset="0"/>
              </a:rPr>
              <a:t>It has a BMI Calculator which will tell you about your body mass</a:t>
            </a:r>
          </a:p>
          <a:p>
            <a:pPr marL="285750" indent="-285750" algn="just">
              <a:buFont typeface="Wingdings" panose="05000000000000000000" pitchFamily="2" charset="2"/>
              <a:buChar char="Ø"/>
            </a:pPr>
            <a:r>
              <a:rPr lang="en-IN" sz="2800" dirty="0">
                <a:ea typeface="Cambria" panose="02040503050406030204" pitchFamily="18" charset="0"/>
              </a:rPr>
              <a:t>You can join our programs and you will be well notified as confirmations will be sent to your mail.</a:t>
            </a:r>
          </a:p>
          <a:p>
            <a:pPr marL="285750" indent="-285750" algn="just">
              <a:buFont typeface="Wingdings" panose="05000000000000000000" pitchFamily="2" charset="2"/>
              <a:buChar char="Ø"/>
            </a:pPr>
            <a:r>
              <a:rPr lang="en-IN" sz="2800" dirty="0">
                <a:ea typeface="Cambria" panose="02040503050406030204" pitchFamily="18" charset="0"/>
              </a:rPr>
              <a:t>You can resume and stop whenever you want as we have made this site more interactive.</a:t>
            </a:r>
          </a:p>
          <a:p>
            <a:pPr marL="514350" indent="-514350">
              <a:buAutoNum type="arabicPeriod"/>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95536" y="1196752"/>
            <a:ext cx="8136904" cy="5324535"/>
          </a:xfrm>
          <a:prstGeom prst="rect">
            <a:avLst/>
          </a:prstGeom>
        </p:spPr>
        <p:txBody>
          <a:bodyPr wrap="square">
            <a:spAutoFit/>
          </a:bodyPr>
          <a:lstStyle/>
          <a:p>
            <a:pPr marL="285750" indent="-285750" algn="just">
              <a:buFont typeface="Wingdings" panose="05000000000000000000" pitchFamily="2" charset="2"/>
              <a:buChar char="Ø"/>
            </a:pPr>
            <a:r>
              <a:rPr lang="en-US" sz="2800" i="0" dirty="0">
                <a:effectLst/>
                <a:latin typeface="+mj-lt"/>
                <a:ea typeface="Cambria" panose="02040503050406030204" pitchFamily="18" charset="0"/>
              </a:rPr>
              <a:t>Provide users with a user-friendly and intuitive mobile app for tracking fitness activities and achieving health goals.</a:t>
            </a:r>
          </a:p>
          <a:p>
            <a:pPr marL="285750" indent="-285750" algn="just">
              <a:buFont typeface="Wingdings" panose="05000000000000000000" pitchFamily="2" charset="2"/>
              <a:buChar char="Ø"/>
            </a:pPr>
            <a:r>
              <a:rPr lang="en-US" sz="2800" i="0" dirty="0">
                <a:effectLst/>
                <a:latin typeface="+mj-lt"/>
                <a:ea typeface="Cambria" panose="02040503050406030204" pitchFamily="18" charset="0"/>
              </a:rPr>
              <a:t>Foster a supportive and engaging community where users can connect, share experiences, and motivate each other.</a:t>
            </a:r>
          </a:p>
          <a:p>
            <a:pPr marL="285750" indent="-285750" algn="just">
              <a:buFont typeface="Wingdings" panose="05000000000000000000" pitchFamily="2" charset="2"/>
              <a:buChar char="Ø"/>
            </a:pPr>
            <a:r>
              <a:rPr lang="en-US" sz="2800" i="0" dirty="0">
                <a:effectLst/>
                <a:latin typeface="+mj-lt"/>
                <a:ea typeface="Cambria" panose="02040503050406030204" pitchFamily="18" charset="0"/>
              </a:rPr>
              <a:t>Help users improve their overall health and wellness through personalized workout plans, nutrition tracking, and progress monitoring.</a:t>
            </a:r>
          </a:p>
          <a:p>
            <a:pPr marL="285750" indent="-285750" algn="just">
              <a:buFont typeface="Wingdings" panose="05000000000000000000" pitchFamily="2" charset="2"/>
              <a:buChar char="Ø"/>
            </a:pPr>
            <a:r>
              <a:rPr lang="en-US" sz="2800" dirty="0">
                <a:latin typeface="+mj-lt"/>
                <a:ea typeface="Cambria" panose="02040503050406030204" pitchFamily="18" charset="0"/>
              </a:rPr>
              <a:t>To grow a bigger community of people who use this website to inspire and grow together.</a:t>
            </a:r>
            <a:endParaRPr lang="en-US" sz="2800" i="0" dirty="0">
              <a:effectLst/>
              <a:latin typeface="+mj-lt"/>
              <a:ea typeface="Cambria" panose="02040503050406030204" pitchFamily="18" charset="0"/>
            </a:endParaRPr>
          </a:p>
          <a:p>
            <a:pPr marL="514350" indent="-514350">
              <a:buFont typeface="Arial" panose="020B0604020202020204" pitchFamily="34" charset="0"/>
              <a:buChar char="•"/>
            </a:pPr>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23528" y="980728"/>
            <a:ext cx="8136904" cy="6513322"/>
          </a:xfrm>
          <a:prstGeom prst="rect">
            <a:avLst/>
          </a:prstGeom>
        </p:spPr>
        <p:txBody>
          <a:bodyPr wrap="square">
            <a:spAutoFit/>
          </a:bodyPr>
          <a:lstStyle/>
          <a:p>
            <a:pPr algn="just">
              <a:lnSpc>
                <a:spcPct val="150000"/>
              </a:lnSpc>
            </a:pPr>
            <a:r>
              <a:rPr lang="en-US" sz="2500" i="0" dirty="0">
                <a:effectLst/>
                <a:latin typeface="+mj-lt"/>
                <a:ea typeface="Cambria" panose="02040503050406030204" pitchFamily="18" charset="0"/>
              </a:rPr>
              <a:t>In conclusion, PumpWiki is poised to revolutionize the way users approach their health and fitness journey. With its comprehensive set of features, personalized approach, and commitment to user empowerment, the app aims to empower individuals of all fitness levels to take control of their health and achieve their wellness goals. Together, we look forward to helping individuals worldwide embark on their fitness journey and unlock their full potential. Get ready to track, train, and transform with PumpWiki – because your health and wellness journey starts here.</a:t>
            </a:r>
            <a:endParaRPr lang="en-IN" sz="2500" dirty="0">
              <a:latin typeface="+mj-lt"/>
              <a:ea typeface="Cambria" panose="02040503050406030204" pitchFamily="18" charset="0"/>
            </a:endParaRPr>
          </a:p>
          <a:p>
            <a:pPr>
              <a:lnSpc>
                <a:spcPct val="150000"/>
              </a:lnSpc>
            </a:pPr>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5670783"/>
          </a:xfrm>
          <a:prstGeom prst="rect">
            <a:avLst/>
          </a:prstGeom>
        </p:spPr>
        <p:txBody>
          <a:bodyPr wrap="square">
            <a:spAutoFit/>
          </a:bodyPr>
          <a:lstStyle/>
          <a:p>
            <a:pPr marL="285750" indent="-285750">
              <a:lnSpc>
                <a:spcPct val="150000"/>
              </a:lnSpc>
              <a:buFont typeface="Wingdings" panose="05000000000000000000" pitchFamily="2" charset="2"/>
              <a:buChar char="Ø"/>
            </a:pPr>
            <a:r>
              <a:rPr lang="en-IN" sz="2500" dirty="0">
                <a:latin typeface="+mj-lt"/>
                <a:ea typeface="Cambria" panose="02040503050406030204" pitchFamily="18" charset="0"/>
              </a:rPr>
              <a:t>Bootstrap retrieved from - </a:t>
            </a:r>
            <a:r>
              <a:rPr lang="en-IN" sz="2500" dirty="0">
                <a:solidFill>
                  <a:srgbClr val="66FF66"/>
                </a:solidFill>
                <a:latin typeface="+mj-lt"/>
                <a:ea typeface="Cambria" panose="02040503050406030204" pitchFamily="18" charset="0"/>
                <a:hlinkClick r:id="rId2"/>
              </a:rPr>
              <a:t>https://getbootstrap.com/</a:t>
            </a:r>
            <a:endParaRPr lang="en-IN" sz="2500" dirty="0">
              <a:solidFill>
                <a:srgbClr val="66FF66"/>
              </a:solidFill>
              <a:latin typeface="+mj-lt"/>
              <a:ea typeface="Cambria" panose="02040503050406030204" pitchFamily="18" charset="0"/>
            </a:endParaRPr>
          </a:p>
          <a:p>
            <a:pPr marL="285750" indent="-285750">
              <a:lnSpc>
                <a:spcPct val="150000"/>
              </a:lnSpc>
              <a:buFont typeface="Wingdings" panose="05000000000000000000" pitchFamily="2" charset="2"/>
              <a:buChar char="Ø"/>
            </a:pPr>
            <a:r>
              <a:rPr lang="en-IN" sz="2500" dirty="0">
                <a:latin typeface="+mj-lt"/>
                <a:ea typeface="Cambria" panose="02040503050406030204" pitchFamily="18" charset="0"/>
              </a:rPr>
              <a:t>Video reference retrieved from - </a:t>
            </a:r>
            <a:r>
              <a:rPr lang="en-IN" sz="2500" dirty="0">
                <a:solidFill>
                  <a:srgbClr val="66FF66"/>
                </a:solidFill>
                <a:latin typeface="+mj-lt"/>
                <a:ea typeface="Cambria" panose="02040503050406030204" pitchFamily="18" charset="0"/>
                <a:hlinkClick r:id="rId3"/>
              </a:rPr>
              <a:t>https://www.youtube.com/watch?v=ddaY0rHqMxM</a:t>
            </a:r>
            <a:endParaRPr lang="en-IN" sz="2500" dirty="0">
              <a:solidFill>
                <a:srgbClr val="66FF66"/>
              </a:solidFill>
              <a:latin typeface="+mj-lt"/>
              <a:ea typeface="Cambria" panose="02040503050406030204" pitchFamily="18" charset="0"/>
            </a:endParaRPr>
          </a:p>
          <a:p>
            <a:pPr marL="285750" indent="-285750">
              <a:lnSpc>
                <a:spcPct val="150000"/>
              </a:lnSpc>
              <a:buFont typeface="Wingdings" panose="05000000000000000000" pitchFamily="2" charset="2"/>
              <a:buChar char="Ø"/>
            </a:pPr>
            <a:r>
              <a:rPr lang="en-IN" sz="2500" dirty="0">
                <a:latin typeface="+mj-lt"/>
                <a:ea typeface="Cambria" panose="02040503050406030204" pitchFamily="18" charset="0"/>
              </a:rPr>
              <a:t>Icons retrieved from - </a:t>
            </a:r>
            <a:r>
              <a:rPr lang="en-IN" sz="2500" dirty="0">
                <a:latin typeface="+mj-lt"/>
                <a:ea typeface="Cambria" panose="02040503050406030204" pitchFamily="18" charset="0"/>
                <a:hlinkClick r:id="rId4"/>
              </a:rPr>
              <a:t>https://fontawesome.com/icons</a:t>
            </a:r>
            <a:endParaRPr lang="en-IN" sz="2500" dirty="0">
              <a:latin typeface="+mj-lt"/>
              <a:ea typeface="Cambria" panose="02040503050406030204" pitchFamily="18" charset="0"/>
            </a:endParaRPr>
          </a:p>
          <a:p>
            <a:pPr marL="285750" indent="-285750">
              <a:lnSpc>
                <a:spcPct val="150000"/>
              </a:lnSpc>
              <a:buFont typeface="Wingdings" panose="05000000000000000000" pitchFamily="2" charset="2"/>
              <a:buChar char="Ø"/>
            </a:pPr>
            <a:r>
              <a:rPr lang="en-IN" sz="2500" dirty="0">
                <a:latin typeface="+mj-lt"/>
                <a:ea typeface="Cambria" panose="02040503050406030204" pitchFamily="18" charset="0"/>
              </a:rPr>
              <a:t>Font retrieved from -</a:t>
            </a:r>
          </a:p>
          <a:p>
            <a:pPr>
              <a:lnSpc>
                <a:spcPct val="150000"/>
              </a:lnSpc>
            </a:pPr>
            <a:r>
              <a:rPr lang="en-IN" sz="2500" dirty="0">
                <a:latin typeface="+mj-lt"/>
                <a:ea typeface="Cambria" panose="02040503050406030204" pitchFamily="18" charset="0"/>
              </a:rPr>
              <a:t>      </a:t>
            </a:r>
            <a:r>
              <a:rPr lang="en-IN" sz="2500" dirty="0">
                <a:latin typeface="+mj-lt"/>
                <a:ea typeface="Cambria" panose="02040503050406030204" pitchFamily="18" charset="0"/>
                <a:hlinkClick r:id="rId5"/>
              </a:rPr>
              <a:t>https://fonts.google.com/</a:t>
            </a:r>
            <a:endParaRPr lang="en-IN" sz="2500" dirty="0">
              <a:latin typeface="+mj-lt"/>
              <a:ea typeface="Cambria" panose="02040503050406030204" pitchFamily="18" charset="0"/>
            </a:endParaRPr>
          </a:p>
          <a:p>
            <a:pPr marL="285750" indent="-285750">
              <a:lnSpc>
                <a:spcPct val="150000"/>
              </a:lnSpc>
              <a:buFont typeface="Wingdings" panose="05000000000000000000" pitchFamily="2" charset="2"/>
              <a:buChar char="Ø"/>
            </a:pPr>
            <a:r>
              <a:rPr lang="en-IN" sz="2500" dirty="0">
                <a:latin typeface="+mj-lt"/>
                <a:ea typeface="Cambria" panose="02040503050406030204" pitchFamily="18" charset="0"/>
              </a:rPr>
              <a:t>Animation retrieved from -</a:t>
            </a:r>
          </a:p>
          <a:p>
            <a:pPr lvl="1">
              <a:lnSpc>
                <a:spcPct val="150000"/>
              </a:lnSpc>
            </a:pPr>
            <a:r>
              <a:rPr lang="en-IN" sz="2500" dirty="0">
                <a:latin typeface="+mj-lt"/>
                <a:ea typeface="Cambria" panose="02040503050406030204" pitchFamily="18" charset="0"/>
                <a:hlinkClick r:id="rId6"/>
              </a:rPr>
              <a:t>https://michalsnik.github.io/aos/</a:t>
            </a:r>
            <a:endParaRPr lang="en-IN" sz="2500" dirty="0">
              <a:latin typeface="+mj-lt"/>
              <a:ea typeface="Cambria" panose="02040503050406030204" pitchFamily="18" charset="0"/>
            </a:endParaRPr>
          </a:p>
          <a:p>
            <a:pPr>
              <a:lnSpc>
                <a:spcPct val="150000"/>
              </a:lnSpc>
            </a:pPr>
            <a:r>
              <a:rPr lang="en-IN" sz="2500" dirty="0">
                <a:solidFill>
                  <a:srgbClr val="0000FF"/>
                </a:solidFill>
                <a:latin typeface="+mj-lt"/>
                <a:ea typeface="Cambria" panose="02040503050406030204" pitchFamily="18" charset="0"/>
              </a:rPr>
              <a:t>        </a:t>
            </a:r>
            <a:r>
              <a:rPr lang="en-IN" sz="2500" u="sng" dirty="0">
                <a:solidFill>
                  <a:srgbClr val="0000FF"/>
                </a:solidFill>
                <a:latin typeface="+mj-lt"/>
                <a:ea typeface="Cambria" panose="02040503050406030204" pitchFamily="18" charset="0"/>
              </a:rPr>
              <a:t>https://github.com/michalsnik/aos</a:t>
            </a:r>
          </a:p>
          <a:p>
            <a:endParaRPr lang="en-US" sz="2500" u="sng" dirty="0">
              <a:solidFill>
                <a:srgbClr val="0000FF"/>
              </a:solidFill>
              <a:latin typeface="+mj-lt"/>
              <a:cs typeface="Times New Roman" pitchFamily="18" charset="0"/>
            </a:endParaRPr>
          </a:p>
        </p:txBody>
      </p:sp>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574</TotalTime>
  <Words>661</Words>
  <Application>Microsoft Office PowerPoint</Application>
  <PresentationFormat>On-screen Show (4:3)</PresentationFormat>
  <Paragraphs>49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Calibri</vt:lpstr>
      <vt:lpstr>Cambria</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Gupta, Geetika (Cognizant)</cp:lastModifiedBy>
  <cp:revision>36</cp:revision>
  <dcterms:created xsi:type="dcterms:W3CDTF">2022-12-12T14:14:34Z</dcterms:created>
  <dcterms:modified xsi:type="dcterms:W3CDTF">2024-03-11T15:45:09Z</dcterms:modified>
</cp:coreProperties>
</file>